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298A"/>
    <a:srgbClr val="66A61E"/>
    <a:srgbClr val="E6AB02"/>
    <a:srgbClr val="1F78B4"/>
    <a:srgbClr val="1B9E77"/>
    <a:srgbClr val="7570B3"/>
    <a:srgbClr val="A6761D"/>
    <a:srgbClr val="666666"/>
    <a:srgbClr val="D95F02"/>
    <a:srgbClr val="8DD3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796"/>
    <p:restoredTop sz="95701"/>
  </p:normalViewPr>
  <p:slideViewPr>
    <p:cSldViewPr snapToGrid="0" snapToObjects="1">
      <p:cViewPr>
        <p:scale>
          <a:sx n="95" d="100"/>
          <a:sy n="95" d="100"/>
        </p:scale>
        <p:origin x="1944" y="37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5A402-1EF5-8045-B622-E302A13B5C15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45CC1-0122-7F41-920B-67DEB9398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31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2AB0E5-3F3D-C64C-946A-202F02B767D3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784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02AA7-C651-4AF5-A17E-6573247439E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25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B72E4-1401-488F-BCB5-D5BA2638AD5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9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23054-F87E-417E-A233-39B04614DD8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97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2A09B3-CF1F-4C52-B599-89551974CE1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2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9FFAE-9C4B-4297-B486-6FD65200F8D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74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962D2-F27E-458C-833D-D13639FC622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0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4F0F8-747F-4297-9D6A-754A7AF16EE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44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33632-D8CE-4C39-AFDC-40952D8AB89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46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F77ED-5B24-4B5E-B3C4-97DDDBCD934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75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42EFD-BDD8-4C1B-9C6A-A7A99D3BDE9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87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072C7-6EB4-45CF-8B93-64B3AEA4E621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30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4C4C9-6AC6-4576-9945-E60F986D15F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5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DB2A977-3A0E-4CAD-8552-5BF3E4F2B37A}" type="slidenum">
              <a:rPr lang="de-DE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87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0272" y="796723"/>
            <a:ext cx="5719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1.) </a:t>
            </a:r>
            <a:r>
              <a:rPr lang="en-US" sz="2400" dirty="0" smtClean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Search </a:t>
            </a:r>
            <a:r>
              <a:rPr lang="en-US" sz="2400" dirty="0">
                <a:solidFill>
                  <a:srgbClr val="1F78B4"/>
                </a:solidFill>
                <a:latin typeface="Helvetica Neue" charset="0"/>
                <a:ea typeface="Helvetica Neue" charset="0"/>
                <a:cs typeface="Helvetica Neue" charset="0"/>
              </a:rPr>
              <a:t>q</a:t>
            </a:r>
            <a:r>
              <a:rPr lang="en-US" sz="2400" dirty="0" smtClean="0">
                <a:solidFill>
                  <a:srgbClr val="1F78B4"/>
                </a:solidFill>
                <a:latin typeface="Helvetica Neue" charset="0"/>
                <a:ea typeface="Helvetica Neue" charset="0"/>
                <a:cs typeface="Helvetica Neue" charset="0"/>
              </a:rPr>
              <a:t>uery </a:t>
            </a:r>
            <a:r>
              <a:rPr lang="en-US" sz="2400" dirty="0" smtClean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sequence</a:t>
            </a:r>
            <a:r>
              <a:rPr lang="en-US" sz="2400" dirty="0" smtClean="0">
                <a:solidFill>
                  <a:srgbClr val="1F78B4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with </a:t>
            </a: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E &lt; 10</a:t>
            </a:r>
            <a:r>
              <a:rPr lang="en-US" sz="2400" baseline="300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-5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0272" y="2154176"/>
            <a:ext cx="758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2.) </a:t>
            </a:r>
            <a:r>
              <a:rPr lang="en-US" sz="2400" dirty="0" smtClean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Search </a:t>
            </a: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with </a:t>
            </a:r>
            <a:r>
              <a:rPr lang="en-US" sz="2400" dirty="0">
                <a:solidFill>
                  <a:srgbClr val="7570B3"/>
                </a:solidFill>
                <a:latin typeface="Helvetica Neue" charset="0"/>
                <a:ea typeface="Helvetica Neue" charset="0"/>
                <a:cs typeface="Helvetica Neue" charset="0"/>
              </a:rPr>
              <a:t>a</a:t>
            </a:r>
            <a:r>
              <a:rPr lang="en-US" sz="2400" dirty="0" smtClean="0">
                <a:solidFill>
                  <a:srgbClr val="7570B3"/>
                </a:solidFill>
                <a:latin typeface="Helvetica Neue" charset="0"/>
                <a:ea typeface="Helvetica Neue" charset="0"/>
                <a:cs typeface="Helvetica Neue" charset="0"/>
              </a:rPr>
              <a:t>ligned </a:t>
            </a:r>
            <a:r>
              <a:rPr lang="en-US" sz="2400" dirty="0">
                <a:solidFill>
                  <a:srgbClr val="7570B3"/>
                </a:solidFill>
                <a:latin typeface="Helvetica Neue" charset="0"/>
                <a:ea typeface="Helvetica Neue" charset="0"/>
                <a:cs typeface="Helvetica Neue" charset="0"/>
              </a:rPr>
              <a:t>r</a:t>
            </a:r>
            <a:r>
              <a:rPr lang="en-US" sz="2400" dirty="0" smtClean="0">
                <a:solidFill>
                  <a:srgbClr val="7570B3"/>
                </a:solidFill>
                <a:latin typeface="Helvetica Neue" charset="0"/>
                <a:ea typeface="Helvetica Neue" charset="0"/>
                <a:cs typeface="Helvetica Neue" charset="0"/>
              </a:rPr>
              <a:t>egion </a:t>
            </a: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of </a:t>
            </a:r>
            <a:r>
              <a:rPr lang="en-US" sz="2400" dirty="0" smtClean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best hit </a:t>
            </a: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and </a:t>
            </a:r>
            <a:r>
              <a:rPr lang="en-US" sz="2400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E &lt; 10</a:t>
            </a:r>
            <a:r>
              <a:rPr lang="en-US" sz="2400" baseline="30000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-12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10272" y="4282324"/>
            <a:ext cx="7587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3.) Compute </a:t>
            </a:r>
            <a:r>
              <a:rPr lang="en-US" sz="2400" dirty="0">
                <a:solidFill>
                  <a:srgbClr val="A6761D"/>
                </a:solidFill>
                <a:latin typeface="Helvetica Neue" charset="0"/>
                <a:ea typeface="Helvetica Neue" charset="0"/>
                <a:cs typeface="Helvetica Neue" charset="0"/>
              </a:rPr>
              <a:t>l</a:t>
            </a:r>
            <a:r>
              <a:rPr lang="en-US" sz="2400" dirty="0" smtClean="0">
                <a:solidFill>
                  <a:srgbClr val="A6761D"/>
                </a:solidFill>
                <a:latin typeface="Helvetica Neue" charset="0"/>
                <a:ea typeface="Helvetica Neue" charset="0"/>
                <a:cs typeface="Helvetica Neue" charset="0"/>
              </a:rPr>
              <a:t>owest </a:t>
            </a:r>
            <a:r>
              <a:rPr lang="en-US" sz="2400" dirty="0">
                <a:solidFill>
                  <a:srgbClr val="A6761D"/>
                </a:solidFill>
                <a:latin typeface="Helvetica Neue" charset="0"/>
                <a:ea typeface="Helvetica Neue" charset="0"/>
                <a:cs typeface="Helvetica Neue" charset="0"/>
              </a:rPr>
              <a:t>c</a:t>
            </a:r>
            <a:r>
              <a:rPr lang="en-US" sz="2400" dirty="0" smtClean="0">
                <a:solidFill>
                  <a:srgbClr val="A6761D"/>
                </a:solidFill>
                <a:latin typeface="Helvetica Neue" charset="0"/>
                <a:ea typeface="Helvetica Neue" charset="0"/>
                <a:cs typeface="Helvetica Neue" charset="0"/>
              </a:rPr>
              <a:t>ommon </a:t>
            </a:r>
            <a:r>
              <a:rPr lang="en-US" sz="2400" dirty="0">
                <a:solidFill>
                  <a:srgbClr val="A6761D"/>
                </a:solidFill>
                <a:latin typeface="Helvetica Neue" charset="0"/>
                <a:ea typeface="Helvetica Neue" charset="0"/>
                <a:cs typeface="Helvetica Neue" charset="0"/>
              </a:rPr>
              <a:t>a</a:t>
            </a:r>
            <a:r>
              <a:rPr lang="en-US" sz="2400" dirty="0" smtClean="0">
                <a:solidFill>
                  <a:srgbClr val="A6761D"/>
                </a:solidFill>
                <a:latin typeface="Helvetica Neue" charset="0"/>
                <a:ea typeface="Helvetica Neue" charset="0"/>
                <a:cs typeface="Helvetica Neue" charset="0"/>
              </a:rPr>
              <a:t>ncestor</a:t>
            </a:r>
            <a:r>
              <a:rPr lang="en-US" sz="2400" dirty="0" smtClean="0">
                <a:solidFill>
                  <a:srgbClr val="D95F02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with </a:t>
            </a:r>
            <a:r>
              <a:rPr lang="en-US" sz="2400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f</a:t>
            </a:r>
            <a:r>
              <a:rPr lang="en-US" sz="2400" dirty="0" smtClean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ou</a:t>
            </a:r>
            <a:r>
              <a:rPr lang="en-US" sz="2400" dirty="0" smtClean="0">
                <a:solidFill>
                  <a:srgbClr val="E6AB02"/>
                </a:solidFill>
                <a:latin typeface="Helvetica Neue" charset="0"/>
                <a:ea typeface="Helvetica Neue" charset="0"/>
                <a:cs typeface="Helvetica Neue" charset="0"/>
              </a:rPr>
              <a:t>nd</a:t>
            </a:r>
            <a:r>
              <a:rPr lang="en-US" sz="2400" dirty="0" smtClean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2400" dirty="0">
                <a:solidFill>
                  <a:srgbClr val="66A61E"/>
                </a:solidFill>
                <a:latin typeface="Helvetica Neue" charset="0"/>
                <a:ea typeface="Helvetica Neue" charset="0"/>
                <a:cs typeface="Helvetica Neue" charset="0"/>
              </a:rPr>
              <a:t>h</a:t>
            </a:r>
            <a:r>
              <a:rPr lang="en-US" sz="2400" dirty="0" smtClean="0">
                <a:solidFill>
                  <a:srgbClr val="66A61E"/>
                </a:solidFill>
                <a:latin typeface="Helvetica Neue" charset="0"/>
                <a:ea typeface="Helvetica Neue" charset="0"/>
                <a:cs typeface="Helvetica Neue" charset="0"/>
              </a:rPr>
              <a:t>its</a:t>
            </a:r>
            <a:endParaRPr lang="en-US" sz="2400" baseline="30000" dirty="0">
              <a:solidFill>
                <a:srgbClr val="66A61E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4140000" y="2699818"/>
            <a:ext cx="1349831" cy="262800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7570B3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ln>
                <a:solidFill>
                  <a:srgbClr val="000000"/>
                </a:solidFill>
                <a:prstDash val="dash"/>
              </a:ln>
              <a:solidFill>
                <a:srgbClr val="000000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grpSp>
        <p:nvGrpSpPr>
          <p:cNvPr id="210" name="Group 209"/>
          <p:cNvGrpSpPr/>
          <p:nvPr/>
        </p:nvGrpSpPr>
        <p:grpSpPr>
          <a:xfrm>
            <a:off x="2024509" y="2629144"/>
            <a:ext cx="5046763" cy="1631138"/>
            <a:chOff x="2024509" y="2789602"/>
            <a:chExt cx="5046763" cy="1631138"/>
          </a:xfrm>
        </p:grpSpPr>
        <p:cxnSp>
          <p:nvCxnSpPr>
            <p:cNvPr id="49" name="Straight Connector 48"/>
            <p:cNvCxnSpPr/>
            <p:nvPr/>
          </p:nvCxnSpPr>
          <p:spPr bwMode="auto">
            <a:xfrm>
              <a:off x="4140000" y="2978229"/>
              <a:ext cx="1349831" cy="0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rgbClr val="E7298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2024509" y="2789602"/>
              <a:ext cx="1749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7570B3"/>
                  </a:solidFill>
                  <a:latin typeface="Helvetica Neue" charset="0"/>
                  <a:ea typeface="Helvetica Neue" charset="0"/>
                  <a:cs typeface="Helvetica Neue" charset="0"/>
                </a:rPr>
                <a:t>Aligned Region</a:t>
              </a:r>
              <a:endParaRPr lang="en-US" dirty="0">
                <a:solidFill>
                  <a:srgbClr val="D95F02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 bwMode="auto">
            <a:xfrm>
              <a:off x="3957600" y="3290100"/>
              <a:ext cx="1985526" cy="0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rgbClr val="E7298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/>
            <p:cNvCxnSpPr/>
            <p:nvPr/>
          </p:nvCxnSpPr>
          <p:spPr bwMode="auto">
            <a:xfrm flipV="1">
              <a:off x="3680994" y="3605932"/>
              <a:ext cx="1985526" cy="1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rgbClr val="66A61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V="1">
              <a:off x="3526496" y="3921765"/>
              <a:ext cx="1985526" cy="1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rgbClr val="E6AB0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>
              <a:off x="2024509" y="3105434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E7298A"/>
                  </a:solidFill>
                  <a:latin typeface="Helvetica Neue" charset="0"/>
                  <a:ea typeface="Helvetica Neue" charset="0"/>
                  <a:cs typeface="Helvetica Neue" charset="0"/>
                </a:rPr>
                <a:t>Hit </a:t>
              </a:r>
              <a:r>
                <a:rPr lang="en-US" dirty="0" smtClean="0">
                  <a:solidFill>
                    <a:srgbClr val="E7298A"/>
                  </a:solidFill>
                  <a:latin typeface="Helvetica Neue" charset="0"/>
                  <a:ea typeface="Helvetica Neue" charset="0"/>
                  <a:cs typeface="Helvetica Neue" charset="0"/>
                </a:rPr>
                <a:t>1</a:t>
              </a:r>
              <a:endParaRPr lang="en-US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024509" y="3421266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66A61E"/>
                  </a:solidFill>
                  <a:latin typeface="Helvetica Neue" charset="0"/>
                  <a:ea typeface="Helvetica Neue" charset="0"/>
                  <a:cs typeface="Helvetica Neue" charset="0"/>
                </a:rPr>
                <a:t>Hit 2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024509" y="3737099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E6AB02"/>
                  </a:solidFill>
                  <a:latin typeface="Helvetica Neue" charset="0"/>
                  <a:ea typeface="Helvetica Neue" charset="0"/>
                  <a:cs typeface="Helvetica Neue" charset="0"/>
                </a:rPr>
                <a:t>Hit 3</a:t>
              </a:r>
            </a:p>
          </p:txBody>
        </p:sp>
        <p:cxnSp>
          <p:nvCxnSpPr>
            <p:cNvPr id="201" name="Straight Connector 200"/>
            <p:cNvCxnSpPr/>
            <p:nvPr/>
          </p:nvCxnSpPr>
          <p:spPr bwMode="auto">
            <a:xfrm flipV="1">
              <a:off x="4003575" y="4235332"/>
              <a:ext cx="1985526" cy="1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2" name="TextBox 201"/>
            <p:cNvSpPr txBox="1"/>
            <p:nvPr/>
          </p:nvSpPr>
          <p:spPr>
            <a:xfrm>
              <a:off x="2024509" y="405140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trike="sngStrike" dirty="0">
                  <a:latin typeface="Helvetica Neue" charset="0"/>
                  <a:ea typeface="Helvetica Neue" charset="0"/>
                  <a:cs typeface="Helvetica Neue" charset="0"/>
                </a:rPr>
                <a:t>Hit </a:t>
              </a:r>
              <a:r>
                <a:rPr lang="en-US" strike="sngStrike" dirty="0" smtClean="0">
                  <a:latin typeface="Helvetica Neue" charset="0"/>
                  <a:ea typeface="Helvetica Neue" charset="0"/>
                  <a:cs typeface="Helvetica Neue" charset="0"/>
                </a:rPr>
                <a:t>4</a:t>
              </a:r>
              <a:endParaRPr lang="en-US" strike="sngStrike" dirty="0"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6000145" y="4051408"/>
              <a:ext cx="1071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latin typeface="Helvetica Neue" charset="0"/>
                  <a:ea typeface="Helvetica Neue" charset="0"/>
                  <a:cs typeface="Helvetica Neue" charset="0"/>
                </a:rPr>
                <a:t>E ≥ 10</a:t>
              </a:r>
              <a:r>
                <a:rPr lang="en-US" baseline="30000" dirty="0" smtClean="0">
                  <a:latin typeface="Helvetica Neue" charset="0"/>
                  <a:ea typeface="Helvetica Neue" charset="0"/>
                  <a:cs typeface="Helvetica Neue" charset="0"/>
                </a:rPr>
                <a:t>-12</a:t>
              </a:r>
              <a:endParaRPr lang="en-US" dirty="0"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209" name="TextBox 208"/>
          <p:cNvSpPr txBox="1"/>
          <p:nvPr/>
        </p:nvSpPr>
        <p:spPr>
          <a:xfrm>
            <a:off x="64816" y="79146"/>
            <a:ext cx="8959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Helvetica Neue" charset="0"/>
                <a:ea typeface="Helvetica Neue" charset="0"/>
                <a:cs typeface="Helvetica Neue" charset="0"/>
              </a:rPr>
              <a:t>2bLCA Protocol </a:t>
            </a:r>
            <a:r>
              <a:rPr lang="en-US" sz="3600" smtClean="0">
                <a:latin typeface="Helvetica Neue" charset="0"/>
                <a:ea typeface="Helvetica Neue" charset="0"/>
                <a:cs typeface="Helvetica Neue" charset="0"/>
              </a:rPr>
              <a:t>in MMseqs2</a:t>
            </a:r>
          </a:p>
        </p:txBody>
      </p:sp>
      <p:grpSp>
        <p:nvGrpSpPr>
          <p:cNvPr id="211" name="Group 210"/>
          <p:cNvGrpSpPr/>
          <p:nvPr/>
        </p:nvGrpSpPr>
        <p:grpSpPr>
          <a:xfrm>
            <a:off x="2024509" y="1270342"/>
            <a:ext cx="5054778" cy="769266"/>
            <a:chOff x="2024509" y="1392120"/>
            <a:chExt cx="5054778" cy="769266"/>
          </a:xfrm>
        </p:grpSpPr>
        <p:sp>
          <p:nvSpPr>
            <p:cNvPr id="42" name="Rectangle 41"/>
            <p:cNvSpPr/>
            <p:nvPr/>
          </p:nvSpPr>
          <p:spPr bwMode="auto">
            <a:xfrm>
              <a:off x="4139019" y="1845320"/>
              <a:ext cx="1360639" cy="262800"/>
            </a:xfrm>
            <a:prstGeom prst="rect">
              <a:avLst/>
            </a:prstGeom>
            <a:solidFill>
              <a:schemeClr val="bg1"/>
            </a:solidFill>
            <a:ln w="28575" cap="sq" cmpd="sng" algn="ctr">
              <a:solidFill>
                <a:srgbClr val="7570B3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3200" dirty="0">
                <a:ln>
                  <a:solidFill>
                    <a:srgbClr val="000000"/>
                  </a:solidFill>
                  <a:prstDash val="dash"/>
                </a:ln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 flipV="1">
              <a:off x="4139693" y="1549855"/>
              <a:ext cx="0" cy="383030"/>
            </a:xfrm>
            <a:prstGeom prst="line">
              <a:avLst/>
            </a:prstGeom>
            <a:solidFill>
              <a:srgbClr val="FFFF66"/>
            </a:solidFill>
            <a:ln w="28575" cap="flat" cmpd="sng" algn="ctr">
              <a:solidFill>
                <a:srgbClr val="000000"/>
              </a:solidFill>
              <a:prstDash val="sysDash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TextBox 8"/>
            <p:cNvSpPr txBox="1"/>
            <p:nvPr/>
          </p:nvSpPr>
          <p:spPr>
            <a:xfrm>
              <a:off x="2024509" y="1392120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1F78B4"/>
                  </a:solidFill>
                  <a:latin typeface="Helvetica Neue" charset="0"/>
                  <a:ea typeface="Helvetica Neue" charset="0"/>
                  <a:cs typeface="Helvetica Neue" charset="0"/>
                </a:rPr>
                <a:t>Query</a:t>
              </a:r>
              <a:endParaRPr lang="en-US" dirty="0">
                <a:solidFill>
                  <a:srgbClr val="1F78B4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24509" y="1786046"/>
              <a:ext cx="10086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E7298A"/>
                  </a:solidFill>
                  <a:latin typeface="Helvetica Neue" charset="0"/>
                  <a:ea typeface="Helvetica Neue" charset="0"/>
                  <a:cs typeface="Helvetica Neue" charset="0"/>
                </a:rPr>
                <a:t>Best Hit</a:t>
              </a:r>
              <a:endParaRPr lang="en-US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 bwMode="auto">
            <a:xfrm flipV="1">
              <a:off x="5499427" y="1554211"/>
              <a:ext cx="0" cy="383030"/>
            </a:xfrm>
            <a:prstGeom prst="line">
              <a:avLst/>
            </a:prstGeom>
            <a:solidFill>
              <a:srgbClr val="FFFF66"/>
            </a:solidFill>
            <a:ln w="28575" cap="flat" cmpd="sng" algn="ctr">
              <a:solidFill>
                <a:srgbClr val="000000"/>
              </a:solidFill>
              <a:prstDash val="sysDash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3674663" y="1583637"/>
              <a:ext cx="2680963" cy="10079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rgbClr val="1F78B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0" name="TextBox 199"/>
            <p:cNvSpPr txBox="1"/>
            <p:nvPr/>
          </p:nvSpPr>
          <p:spPr>
            <a:xfrm>
              <a:off x="6000145" y="1792054"/>
              <a:ext cx="1079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E7298A"/>
                  </a:solidFill>
                  <a:latin typeface="Helvetica Neue" charset="0"/>
                  <a:ea typeface="Helvetica Neue" charset="0"/>
                  <a:cs typeface="Helvetica Neue" charset="0"/>
                </a:rPr>
                <a:t>E = 10</a:t>
              </a:r>
              <a:r>
                <a:rPr lang="en-US" baseline="30000" dirty="0" smtClean="0">
                  <a:solidFill>
                    <a:srgbClr val="E7298A"/>
                  </a:solidFill>
                  <a:latin typeface="Helvetica Neue" charset="0"/>
                  <a:ea typeface="Helvetica Neue" charset="0"/>
                  <a:cs typeface="Helvetica Neue" charset="0"/>
                </a:rPr>
                <a:t>-12</a:t>
              </a:r>
              <a:endParaRPr lang="en-US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 flipV="1">
              <a:off x="3957600" y="1976358"/>
              <a:ext cx="1985526" cy="1"/>
            </a:xfrm>
            <a:prstGeom prst="line">
              <a:avLst/>
            </a:prstGeom>
            <a:solidFill>
              <a:srgbClr val="FFFF66"/>
            </a:solidFill>
            <a:ln w="63500" cap="flat" cmpd="sng" algn="ctr">
              <a:solidFill>
                <a:srgbClr val="E7298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8" name="Group 217"/>
          <p:cNvGrpSpPr/>
          <p:nvPr/>
        </p:nvGrpSpPr>
        <p:grpSpPr>
          <a:xfrm>
            <a:off x="1101078" y="4782762"/>
            <a:ext cx="5196643" cy="1990280"/>
            <a:chOff x="1101078" y="4770978"/>
            <a:chExt cx="5196643" cy="1990280"/>
          </a:xfrm>
        </p:grpSpPr>
        <p:grpSp>
          <p:nvGrpSpPr>
            <p:cNvPr id="204" name="Group 203"/>
            <p:cNvGrpSpPr/>
            <p:nvPr/>
          </p:nvGrpSpPr>
          <p:grpSpPr>
            <a:xfrm>
              <a:off x="1101078" y="4770978"/>
              <a:ext cx="5034472" cy="1615824"/>
              <a:chOff x="1101078" y="4680000"/>
              <a:chExt cx="5034472" cy="1615824"/>
            </a:xfrm>
          </p:grpSpPr>
          <p:cxnSp>
            <p:nvCxnSpPr>
              <p:cNvPr id="14" name="Straight Connector 13"/>
              <p:cNvCxnSpPr>
                <a:stCxn id="29" idx="1"/>
                <a:endCxn id="127" idx="5"/>
              </p:cNvCxnSpPr>
              <p:nvPr/>
            </p:nvCxnSpPr>
            <p:spPr bwMode="auto">
              <a:xfrm flipH="1" flipV="1">
                <a:off x="4309801" y="5190075"/>
                <a:ext cx="955674" cy="955674"/>
              </a:xfrm>
              <a:prstGeom prst="line">
                <a:avLst/>
              </a:prstGeom>
              <a:solidFill>
                <a:srgbClr val="FFFF66"/>
              </a:solidFill>
              <a:ln w="47625" cap="flat" cmpd="sng" algn="ctr">
                <a:solidFill>
                  <a:srgbClr val="1F78B4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" name="Straight Connector 61"/>
              <p:cNvCxnSpPr>
                <a:stCxn id="127" idx="7"/>
                <a:endCxn id="32" idx="3"/>
              </p:cNvCxnSpPr>
              <p:nvPr/>
            </p:nvCxnSpPr>
            <p:spPr bwMode="auto">
              <a:xfrm flipV="1">
                <a:off x="4309801" y="4830075"/>
                <a:ext cx="235674" cy="235674"/>
              </a:xfrm>
              <a:prstGeom prst="line">
                <a:avLst/>
              </a:prstGeom>
              <a:solidFill>
                <a:srgbClr val="FFFF66"/>
              </a:solidFill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TextBox 73"/>
              <p:cNvSpPr txBox="1"/>
              <p:nvPr/>
            </p:nvSpPr>
            <p:spPr>
              <a:xfrm>
                <a:off x="1101078" y="4993072"/>
                <a:ext cx="235994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Best</a:t>
                </a:r>
                <a:r>
                  <a:rPr lang="en-US" dirty="0">
                    <a:solidFill>
                      <a:srgbClr val="A6761D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 t</a:t>
                </a:r>
                <a:r>
                  <a:rPr lang="en-US" dirty="0" smtClean="0">
                    <a:solidFill>
                      <a:srgbClr val="A6761D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axonomic </a:t>
                </a: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A6761D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a</a:t>
                </a:r>
                <a:r>
                  <a:rPr lang="en-US" dirty="0" smtClean="0">
                    <a:solidFill>
                      <a:srgbClr val="A6761D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ssignment </a:t>
                </a:r>
                <a:r>
                  <a:rPr lang="en-US" dirty="0" smtClean="0">
                    <a:solidFill>
                      <a:srgbClr val="000000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for </a:t>
                </a:r>
                <a:r>
                  <a:rPr lang="en-US" dirty="0">
                    <a:solidFill>
                      <a:srgbClr val="1F78B4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q</a:t>
                </a:r>
                <a:r>
                  <a:rPr lang="en-US" dirty="0" smtClean="0">
                    <a:solidFill>
                      <a:srgbClr val="1F78B4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uery</a:t>
                </a:r>
                <a:endParaRPr lang="en-US" dirty="0">
                  <a:solidFill>
                    <a:srgbClr val="1F78B4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cxnSp>
            <p:nvCxnSpPr>
              <p:cNvPr id="77" name="Straight Connector 76"/>
              <p:cNvCxnSpPr/>
              <p:nvPr/>
            </p:nvCxnSpPr>
            <p:spPr bwMode="auto">
              <a:xfrm flipH="1">
                <a:off x="3435858" y="5477534"/>
                <a:ext cx="326804" cy="0"/>
              </a:xfrm>
              <a:prstGeom prst="line">
                <a:avLst/>
              </a:prstGeom>
              <a:solidFill>
                <a:srgbClr val="FFFF66"/>
              </a:solidFill>
              <a:ln w="28575" cap="flat" cmpd="sng" algn="ctr">
                <a:solidFill>
                  <a:srgbClr val="0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" name="Straight Connector 4"/>
              <p:cNvCxnSpPr>
                <a:stCxn id="26" idx="7"/>
                <a:endCxn id="63" idx="3"/>
              </p:cNvCxnSpPr>
              <p:nvPr/>
            </p:nvCxnSpPr>
            <p:spPr bwMode="auto">
              <a:xfrm flipV="1">
                <a:off x="3229801" y="5910075"/>
                <a:ext cx="235674" cy="235674"/>
              </a:xfrm>
              <a:prstGeom prst="line">
                <a:avLst/>
              </a:prstGeom>
              <a:solidFill>
                <a:srgbClr val="FFFF66"/>
              </a:solidFill>
              <a:ln w="47625" cap="flat" cmpd="sng" algn="ctr">
                <a:solidFill>
                  <a:srgbClr val="E729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Connector 20"/>
              <p:cNvCxnSpPr>
                <a:stCxn id="20" idx="1"/>
                <a:endCxn id="63" idx="5"/>
              </p:cNvCxnSpPr>
              <p:nvPr/>
            </p:nvCxnSpPr>
            <p:spPr bwMode="auto">
              <a:xfrm flipH="1" flipV="1">
                <a:off x="3589801" y="5910075"/>
                <a:ext cx="235674" cy="235674"/>
              </a:xfrm>
              <a:prstGeom prst="line">
                <a:avLst/>
              </a:prstGeom>
              <a:solidFill>
                <a:srgbClr val="FFFF66"/>
              </a:solidFill>
              <a:ln w="47625" cap="flat" cmpd="sng" algn="ctr">
                <a:solidFill>
                  <a:srgbClr val="66A6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Straight Connector 106"/>
              <p:cNvCxnSpPr>
                <a:stCxn id="108" idx="1"/>
                <a:endCxn id="37" idx="5"/>
              </p:cNvCxnSpPr>
              <p:nvPr/>
            </p:nvCxnSpPr>
            <p:spPr bwMode="auto">
              <a:xfrm flipH="1" flipV="1">
                <a:off x="3949801" y="5550075"/>
                <a:ext cx="595674" cy="595674"/>
              </a:xfrm>
              <a:prstGeom prst="line">
                <a:avLst/>
              </a:prstGeom>
              <a:solidFill>
                <a:srgbClr val="FFFF66"/>
              </a:solidFill>
              <a:ln w="47625" cap="flat" cmpd="sng" algn="ctr">
                <a:solidFill>
                  <a:srgbClr val="E6AB0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Straight Connector 111"/>
              <p:cNvCxnSpPr>
                <a:stCxn id="113" idx="1"/>
                <a:endCxn id="32" idx="5"/>
              </p:cNvCxnSpPr>
              <p:nvPr/>
            </p:nvCxnSpPr>
            <p:spPr bwMode="auto">
              <a:xfrm flipH="1" flipV="1">
                <a:off x="4669801" y="4830075"/>
                <a:ext cx="1315674" cy="1315674"/>
              </a:xfrm>
              <a:prstGeom prst="line">
                <a:avLst/>
              </a:prstGeom>
              <a:solidFill>
                <a:srgbClr val="FFFF66"/>
              </a:solidFill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Straight Connector 121"/>
              <p:cNvCxnSpPr>
                <a:stCxn id="63" idx="7"/>
                <a:endCxn id="37" idx="3"/>
              </p:cNvCxnSpPr>
              <p:nvPr/>
            </p:nvCxnSpPr>
            <p:spPr bwMode="auto">
              <a:xfrm flipV="1">
                <a:off x="3589801" y="5550075"/>
                <a:ext cx="235674" cy="235674"/>
              </a:xfrm>
              <a:prstGeom prst="line">
                <a:avLst/>
              </a:prstGeom>
              <a:solidFill>
                <a:srgbClr val="FFFF66"/>
              </a:solidFill>
              <a:ln w="47625" cap="flat" cmpd="sng" algn="ctr">
                <a:gradFill flip="none" rotWithShape="1">
                  <a:gsLst>
                    <a:gs pos="49000">
                      <a:srgbClr val="E7298A"/>
                    </a:gs>
                    <a:gs pos="49000">
                      <a:srgbClr val="66A61E"/>
                    </a:gs>
                  </a:gsLst>
                  <a:lin ang="18900000" scaled="0"/>
                  <a:tileRect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Straight Connector 124"/>
              <p:cNvCxnSpPr>
                <a:stCxn id="37" idx="7"/>
                <a:endCxn id="127" idx="3"/>
              </p:cNvCxnSpPr>
              <p:nvPr/>
            </p:nvCxnSpPr>
            <p:spPr bwMode="auto">
              <a:xfrm flipV="1">
                <a:off x="3949801" y="5190075"/>
                <a:ext cx="235674" cy="235674"/>
              </a:xfrm>
              <a:prstGeom prst="line">
                <a:avLst/>
              </a:prstGeom>
              <a:solidFill>
                <a:srgbClr val="FFFF66"/>
              </a:solidFill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" name="Oval 28"/>
              <p:cNvSpPr/>
              <p:nvPr/>
            </p:nvSpPr>
            <p:spPr bwMode="auto">
              <a:xfrm>
                <a:off x="5239726" y="6120000"/>
                <a:ext cx="175824" cy="175824"/>
              </a:xfrm>
              <a:prstGeom prst="ellipse">
                <a:avLst/>
              </a:prstGeom>
              <a:solidFill>
                <a:srgbClr val="1F78B4"/>
              </a:solidFill>
              <a:ln w="285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 bwMode="auto">
              <a:xfrm>
                <a:off x="4519726" y="4680000"/>
                <a:ext cx="175824" cy="175824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 bwMode="auto">
              <a:xfrm>
                <a:off x="3799726" y="6120000"/>
                <a:ext cx="175824" cy="175824"/>
              </a:xfrm>
              <a:prstGeom prst="ellipse">
                <a:avLst/>
              </a:prstGeom>
              <a:solidFill>
                <a:srgbClr val="66A61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3079726" y="6120000"/>
                <a:ext cx="175824" cy="175824"/>
              </a:xfrm>
              <a:prstGeom prst="ellipse">
                <a:avLst/>
              </a:prstGeom>
              <a:solidFill>
                <a:srgbClr val="E7298A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 bwMode="auto">
              <a:xfrm>
                <a:off x="4519726" y="6120000"/>
                <a:ext cx="175824" cy="175824"/>
              </a:xfrm>
              <a:prstGeom prst="ellipse">
                <a:avLst/>
              </a:prstGeom>
              <a:solidFill>
                <a:srgbClr val="E6AB02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 bwMode="auto">
              <a:xfrm>
                <a:off x="5959726" y="6120000"/>
                <a:ext cx="175824" cy="175824"/>
              </a:xfrm>
              <a:prstGeom prst="ellipse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 bwMode="auto">
              <a:xfrm>
                <a:off x="4159726" y="5040000"/>
                <a:ext cx="175824" cy="175824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 bwMode="auto">
              <a:xfrm>
                <a:off x="3799726" y="5400000"/>
                <a:ext cx="175824" cy="175824"/>
              </a:xfrm>
              <a:prstGeom prst="ellipse">
                <a:avLst/>
              </a:prstGeom>
              <a:gradFill flip="none" rotWithShape="1">
                <a:gsLst>
                  <a:gs pos="0">
                    <a:srgbClr val="E7298A"/>
                  </a:gs>
                  <a:gs pos="41000">
                    <a:srgbClr val="66A61E"/>
                  </a:gs>
                  <a:gs pos="40000">
                    <a:srgbClr val="E7298A"/>
                  </a:gs>
                  <a:gs pos="60000">
                    <a:srgbClr val="E6AB02"/>
                  </a:gs>
                  <a:gs pos="59000">
                    <a:srgbClr val="66A61E"/>
                  </a:gs>
                </a:gsLst>
                <a:lin ang="2700000" scaled="1"/>
                <a:tileRect/>
              </a:gra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 bwMode="auto">
              <a:xfrm>
                <a:off x="3439726" y="5760000"/>
                <a:ext cx="175824" cy="175824"/>
              </a:xfrm>
              <a:prstGeom prst="ellipse">
                <a:avLst/>
              </a:prstGeom>
              <a:gradFill flip="none" rotWithShape="1">
                <a:gsLst>
                  <a:gs pos="0">
                    <a:srgbClr val="E7298A"/>
                  </a:gs>
                  <a:gs pos="51000">
                    <a:srgbClr val="66A61E"/>
                  </a:gs>
                  <a:gs pos="50000">
                    <a:srgbClr val="E7298A"/>
                  </a:gs>
                  <a:gs pos="100000">
                    <a:srgbClr val="66A61E"/>
                  </a:gs>
                </a:gsLst>
                <a:lin ang="2700000" scaled="1"/>
                <a:tileRect/>
              </a:gra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212" name="TextBox 211"/>
            <p:cNvSpPr txBox="1"/>
            <p:nvPr/>
          </p:nvSpPr>
          <p:spPr>
            <a:xfrm>
              <a:off x="2938103" y="6386802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7298A"/>
                  </a:solidFill>
                </a:rPr>
                <a:t>H1</a:t>
              </a:r>
              <a:endParaRPr lang="en-US" dirty="0">
                <a:solidFill>
                  <a:srgbClr val="E7298A"/>
                </a:solidFill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658103" y="6386312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6A61E"/>
                  </a:solidFill>
                </a:rPr>
                <a:t>H2</a:t>
              </a:r>
              <a:endParaRPr lang="en-US" dirty="0">
                <a:solidFill>
                  <a:srgbClr val="66A61E"/>
                </a:solidFill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4378103" y="6384271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6AB02"/>
                  </a:solidFill>
                </a:rPr>
                <a:t>H3</a:t>
              </a:r>
              <a:endParaRPr lang="en-US" dirty="0">
                <a:solidFill>
                  <a:srgbClr val="E6AB02"/>
                </a:solidFill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5158094" y="6385671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F78B4"/>
                  </a:solidFill>
                </a:rPr>
                <a:t>Q</a:t>
              </a:r>
              <a:endParaRPr lang="en-US" dirty="0">
                <a:solidFill>
                  <a:srgbClr val="1F78B4"/>
                </a:solidFill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5818103" y="6391926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H4</a:t>
              </a:r>
              <a:endParaRPr lang="en-US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6046139" y="2948950"/>
            <a:ext cx="1638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(Prev</a:t>
            </a:r>
            <a:r>
              <a:rPr lang="en-US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. </a:t>
            </a:r>
            <a:r>
              <a:rPr lang="en-US" dirty="0" smtClean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best </a:t>
            </a:r>
            <a:r>
              <a:rPr lang="en-US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h</a:t>
            </a:r>
            <a:r>
              <a:rPr lang="en-US" dirty="0" smtClean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it</a:t>
            </a:r>
            <a:r>
              <a:rPr lang="en-US" dirty="0">
                <a:solidFill>
                  <a:srgbClr val="E7298A"/>
                </a:solidFill>
                <a:latin typeface="Helvetica Neue" charset="0"/>
                <a:ea typeface="Helvetica Neue" charset="0"/>
                <a:cs typeface="Helvetica Neue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1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71</Words>
  <Application>Microsoft Macintosh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ＭＳ Ｐゴシック</vt:lpstr>
      <vt:lpstr>Arial</vt:lpstr>
      <vt:lpstr>2_Default Design</vt:lpstr>
      <vt:lpstr>PowerPoint Presentation</vt:lpstr>
    </vt:vector>
  </TitlesOfParts>
  <Company>-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Steinegger</dc:creator>
  <cp:lastModifiedBy>Microsoft Office User</cp:lastModifiedBy>
  <cp:revision>38</cp:revision>
  <dcterms:created xsi:type="dcterms:W3CDTF">2017-10-29T13:18:46Z</dcterms:created>
  <dcterms:modified xsi:type="dcterms:W3CDTF">2017-12-28T06:43:07Z</dcterms:modified>
</cp:coreProperties>
</file>